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112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431" r:id="rId19"/>
    <p:sldId id="336" r:id="rId20"/>
    <p:sldId id="337" r:id="rId21"/>
    <p:sldId id="338" r:id="rId22"/>
    <p:sldId id="272" r:id="rId23"/>
    <p:sldId id="274" r:id="rId24"/>
    <p:sldId id="285" r:id="rId25"/>
    <p:sldId id="324" r:id="rId26"/>
    <p:sldId id="325" r:id="rId27"/>
    <p:sldId id="326" r:id="rId28"/>
    <p:sldId id="327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347" r:id="rId42"/>
    <p:sldId id="289" r:id="rId43"/>
    <p:sldId id="290" r:id="rId44"/>
    <p:sldId id="291" r:id="rId45"/>
    <p:sldId id="348" r:id="rId46"/>
    <p:sldId id="349" r:id="rId47"/>
    <p:sldId id="288" r:id="rId48"/>
    <p:sldId id="350" r:id="rId49"/>
    <p:sldId id="292" r:id="rId50"/>
    <p:sldId id="351" r:id="rId51"/>
    <p:sldId id="352" r:id="rId52"/>
    <p:sldId id="353" r:id="rId53"/>
    <p:sldId id="414" r:id="rId54"/>
    <p:sldId id="418" r:id="rId55"/>
    <p:sldId id="417" r:id="rId56"/>
    <p:sldId id="415" r:id="rId57"/>
    <p:sldId id="416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81" r:id="rId86"/>
    <p:sldId id="382" r:id="rId87"/>
    <p:sldId id="383" r:id="rId88"/>
    <p:sldId id="384" r:id="rId89"/>
    <p:sldId id="385" r:id="rId90"/>
    <p:sldId id="386" r:id="rId91"/>
    <p:sldId id="387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346" r:id="rId109"/>
    <p:sldId id="281" r:id="rId110"/>
    <p:sldId id="276" r:id="rId111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47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8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20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04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62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37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7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25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51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17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4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4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01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24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5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46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26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1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32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2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56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23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53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232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869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22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6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78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15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9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9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35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40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52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12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27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71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7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48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6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10" Type="http://schemas.openxmlformats.org/officeDocument/2006/relationships/image" Target="../media/image110.png"/><Relationship Id="rId4" Type="http://schemas.openxmlformats.org/officeDocument/2006/relationships/image" Target="../media/image5.png"/><Relationship Id="rId9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5.png"/><Relationship Id="rId5" Type="http://schemas.openxmlformats.org/officeDocument/2006/relationships/image" Target="../media/image3.png"/><Relationship Id="rId10" Type="http://schemas.openxmlformats.org/officeDocument/2006/relationships/image" Target="../media/image129.png"/><Relationship Id="rId4" Type="http://schemas.openxmlformats.org/officeDocument/2006/relationships/image" Target="../media/image5.png"/><Relationship Id="rId9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6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3.png"/><Relationship Id="rId10" Type="http://schemas.openxmlformats.org/officeDocument/2006/relationships/image" Target="../media/image141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3.png"/><Relationship Id="rId10" Type="http://schemas.openxmlformats.org/officeDocument/2006/relationships/image" Target="../media/image162.png"/><Relationship Id="rId4" Type="http://schemas.openxmlformats.org/officeDocument/2006/relationships/image" Target="../media/image5.png"/><Relationship Id="rId9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3.png"/><Relationship Id="rId10" Type="http://schemas.openxmlformats.org/officeDocument/2006/relationships/image" Target="../media/image193.png"/><Relationship Id="rId4" Type="http://schemas.openxmlformats.org/officeDocument/2006/relationships/image" Target="../media/image5.png"/><Relationship Id="rId9" Type="http://schemas.openxmlformats.org/officeDocument/2006/relationships/image" Target="../media/image19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3.png"/><Relationship Id="rId10" Type="http://schemas.openxmlformats.org/officeDocument/2006/relationships/image" Target="../media/image202.png"/><Relationship Id="rId4" Type="http://schemas.openxmlformats.org/officeDocument/2006/relationships/image" Target="../media/image5.png"/><Relationship Id="rId9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5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05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6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6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크롤링된</a:t>
            </a:r>
            <a:r>
              <a:rPr lang="ko-KR" altLang="en-US" sz="2800" dirty="0" smtClean="0"/>
              <a:t> 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86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61810" y="180330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872238613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8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9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미래를 예측한다는 것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모델의 예측 정확도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1%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를 높인다는 것이 어렵다는 것을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체감할 수 있었다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 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미세먼지 프로젝트를 성공적으로 마무리해서 다행이다</a:t>
                      </a:r>
                      <a:r>
                        <a:rPr kumimoji="1" lang="en-US" altLang="ko-KR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프로젝트가 진행되는 동안 모두 고생했으니 이제 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수 있으면 좋겠다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3452165204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미세먼지농도 예측모델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2" name="표 21"/>
          <p:cNvGraphicFramePr/>
          <p:nvPr>
            <p:extLst>
              <p:ext uri="{D42A27DB-BD31-4B8C-83A1-F6EECF244321}">
                <p14:modId xmlns:p14="http://schemas.microsoft.com/office/powerpoint/2010/main" val="138214200"/>
              </p:ext>
            </p:extLst>
          </p:nvPr>
        </p:nvGraphicFramePr>
        <p:xfrm>
          <a:off x="1261810" y="2701455"/>
          <a:ext cx="15573454" cy="6477419"/>
        </p:xfrm>
        <a:graphic>
          <a:graphicData uri="http://schemas.openxmlformats.org/drawingml/2006/table">
            <a:tbl>
              <a:tblPr firstRow="1" bandRow="1"/>
              <a:tblGrid>
                <a:gridCol w="185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350">
                  <a:extLst>
                    <a:ext uri="{9D8B030D-6E8A-4147-A177-3AD203B41FA5}">
                      <a16:colId xmlns:a16="http://schemas.microsoft.com/office/drawing/2014/main" val="3641779971"/>
                    </a:ext>
                  </a:extLst>
                </a:gridCol>
                <a:gridCol w="7392758">
                  <a:extLst>
                    <a:ext uri="{9D8B030D-6E8A-4147-A177-3AD203B41FA5}">
                      <a16:colId xmlns:a16="http://schemas.microsoft.com/office/drawing/2014/main" val="2998174554"/>
                    </a:ext>
                  </a:extLst>
                </a:gridCol>
                <a:gridCol w="2133992">
                  <a:extLst>
                    <a:ext uri="{9D8B030D-6E8A-4147-A177-3AD203B41FA5}">
                      <a16:colId xmlns:a16="http://schemas.microsoft.com/office/drawing/2014/main" val="3079214640"/>
                    </a:ext>
                  </a:extLst>
                </a:gridCol>
              </a:tblGrid>
              <a:tr h="77805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입력변수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출력변수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정확도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9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1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Prophet</a:t>
                      </a:r>
                      <a:endParaRPr kumimoji="1" lang="ko-KR" altLang="en-US" sz="2200" b="1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So2, co, o3, no2, PM2.5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PM10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데이터 </a:t>
                      </a:r>
                      <a:r>
                        <a:rPr kumimoji="1" lang="en-US" altLang="ko-KR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2021~2023</a:t>
                      </a:r>
                      <a:r>
                        <a:rPr kumimoji="1" lang="ko-KR" altLang="en-US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전국 대기환경기준물질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en-US" altLang="ko-KR" sz="22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 </a:t>
                      </a:r>
                      <a:r>
                        <a:rPr kumimoji="1" lang="en-US" altLang="ko-KR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2024</a:t>
                      </a:r>
                      <a:r>
                        <a:rPr kumimoji="1" lang="ko-KR" altLang="en-US" sz="22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 대기환경기준물질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200" b="0" i="0" kern="120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82%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76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35889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76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endParaRPr kumimoji="1" lang="ko-KR" altLang="en-US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endParaRPr kumimoji="1" lang="ko-KR" altLang="en-US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35889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endParaRPr kumimoji="1" lang="ko-KR" altLang="en-US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작성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38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3093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정의서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예측모델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54238" y="6746759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0856" y="5109523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3808983858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30" y="3261422"/>
            <a:ext cx="12418436" cy="45527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30" y="7891946"/>
            <a:ext cx="8378879" cy="1657692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7" idx="2"/>
            <a:endCxn id="32" idx="3"/>
          </p:cNvCxnSpPr>
          <p:nvPr/>
        </p:nvCxnSpPr>
        <p:spPr>
          <a:xfrm flipH="1">
            <a:off x="13024564" y="2999450"/>
            <a:ext cx="3594835" cy="112713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64316" y="3995231"/>
            <a:ext cx="10060248" cy="225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64316" y="3995231"/>
            <a:ext cx="10060248" cy="2626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805681"/>
            <a:ext cx="9680865" cy="2068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 rot="5400000">
            <a:off x="5041033" y="5218544"/>
            <a:ext cx="554438" cy="2021698"/>
          </a:xfrm>
          <a:prstGeom prst="rightArrow">
            <a:avLst/>
          </a:prstGeom>
          <a:solidFill>
            <a:srgbClr val="D9D9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988" y="3753420"/>
            <a:ext cx="8320791" cy="51903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8975" y="6246390"/>
            <a:ext cx="2263606" cy="34657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6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18226" y="5552204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8948104" y="2096779"/>
            <a:ext cx="838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오라클 데이터베이스에 테이블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저장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2" name="표 11"/>
          <p:cNvGraphicFramePr/>
          <p:nvPr>
            <p:extLst/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267931"/>
            <a:ext cx="8302688" cy="307292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1888" y="4396280"/>
            <a:ext cx="1752922" cy="193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"/>
          <p:cNvSpPr txBox="1"/>
          <p:nvPr/>
        </p:nvSpPr>
        <p:spPr>
          <a:xfrm>
            <a:off x="1063435" y="6399001"/>
            <a:ext cx="870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수집한 데이터는 시간이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시까지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저장되어 있으나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컴퓨터는 시간을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23</a:t>
            </a:r>
            <a:r>
              <a:rPr lang="ko-KR" altLang="en-US" sz="2800" dirty="0" smtClean="0"/>
              <a:t>시로 인식하여 이를 변환하는 작업이 필요하였음</a:t>
            </a:r>
            <a:endParaRPr lang="en-US" altLang="ko-KR" sz="28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7865263"/>
            <a:ext cx="8302688" cy="11343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07526" y="7842146"/>
            <a:ext cx="1078933" cy="1192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1063435" y="9080897"/>
            <a:ext cx="891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또한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문자열로 저장되어 있어 날짜형식으로 변환 필요</a:t>
            </a:r>
            <a:endParaRPr lang="en-US" altLang="ko-KR" sz="2800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9591385" y="4804392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"/>
          <p:cNvSpPr txBox="1"/>
          <p:nvPr/>
        </p:nvSpPr>
        <p:spPr>
          <a:xfrm>
            <a:off x="10450758" y="3627377"/>
            <a:ext cx="703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시간 문자열 형식인 </a:t>
            </a:r>
            <a:r>
              <a:rPr lang="en-US" altLang="ko-KR" sz="2800" dirty="0" smtClean="0"/>
              <a:t>_forma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변환하고</a:t>
            </a:r>
            <a:r>
              <a:rPr lang="en-US" altLang="ko-KR" sz="2800" dirty="0" smtClean="0"/>
              <a:t>, Error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뜨는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시는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00</a:t>
            </a:r>
            <a:r>
              <a:rPr lang="ko-KR" altLang="en-US" sz="2800" dirty="0" smtClean="0"/>
              <a:t>시로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변경한 뒤 다음날로 변경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Ex) 2024010124</a:t>
            </a:r>
            <a:r>
              <a:rPr lang="ko-KR" altLang="en-US" sz="2800" dirty="0" smtClean="0"/>
              <a:t> → </a:t>
            </a:r>
            <a:r>
              <a:rPr lang="en-US" altLang="ko-KR" sz="2800" dirty="0" smtClean="0"/>
              <a:t>2024-01-02 00:00:00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408" y="6096062"/>
            <a:ext cx="7318442" cy="2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4721938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87244" y="3607471"/>
            <a:ext cx="422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58" y="495214"/>
            <a:ext cx="13240428" cy="9216924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974108" y="4606747"/>
            <a:ext cx="3677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지역별로 예측을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수행하고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외부변수인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so2, co, o3, no2, </a:t>
            </a:r>
            <a:br>
              <a:rPr lang="en-US" altLang="ko-KR" sz="2800" dirty="0" smtClean="0"/>
            </a:br>
            <a:r>
              <a:rPr lang="en-US" altLang="ko-KR" sz="2800" dirty="0" smtClean="0"/>
              <a:t>pm25</a:t>
            </a:r>
            <a:r>
              <a:rPr lang="ko-KR" altLang="en-US" sz="2800" dirty="0" smtClean="0"/>
              <a:t>는 과거 데이터평균값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3312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830283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063435" y="2650157"/>
            <a:ext cx="6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284682" y="3495021"/>
            <a:ext cx="869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가장 높은 </a:t>
            </a:r>
            <a:r>
              <a:rPr lang="ko-KR" altLang="en-US" sz="2800" dirty="0" smtClean="0"/>
              <a:t>예측정확도가 </a:t>
            </a:r>
            <a:r>
              <a:rPr lang="ko-KR" altLang="en-US" sz="2800" dirty="0"/>
              <a:t>나오도록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Prophet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계절성강도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휴일영향</a:t>
            </a:r>
            <a:r>
              <a:rPr lang="ko-KR" altLang="en-US" sz="2800" dirty="0" smtClean="0"/>
              <a:t> 등 </a:t>
            </a:r>
            <a:endParaRPr lang="en-US" altLang="ko-KR" sz="2800" dirty="0" smtClean="0"/>
          </a:p>
          <a:p>
            <a:r>
              <a:rPr lang="ko-KR" altLang="en-US" sz="2800" dirty="0" smtClean="0"/>
              <a:t>주요 매개변수들을 조정  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86" y="2681263"/>
            <a:ext cx="8535803" cy="2596033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063435" y="5259040"/>
            <a:ext cx="15843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0070C0"/>
                </a:solidFill>
              </a:rPr>
              <a:t>[1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기본값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: 0.77%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20.0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0.74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(0.03%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[3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</a:t>
            </a:r>
            <a:r>
              <a:rPr lang="en-US" altLang="ko-KR" sz="2400" b="1" dirty="0">
                <a:solidFill>
                  <a:srgbClr val="0070C0"/>
                </a:solidFill>
              </a:rPr>
              <a:t>7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</a:t>
            </a:r>
            <a:r>
              <a:rPr lang="en-US" altLang="ko-KR" sz="2400" b="1" dirty="0">
                <a:solidFill>
                  <a:srgbClr val="0070C0"/>
                </a:solidFill>
              </a:rPr>
              <a:t>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[4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0.62%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0.15%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[5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0.005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0.78%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0.16%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[6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0.81%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[7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연간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0.75%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0.06%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[8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월간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0.05%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일간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20.0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0.82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[9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0.80% (0.01%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45636" y="3143199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8" y="541309"/>
            <a:ext cx="10265051" cy="9183555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139626" y="3843893"/>
            <a:ext cx="587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미세먼지 농도의 </a:t>
            </a:r>
            <a:r>
              <a:rPr lang="ko-KR" altLang="en-US" sz="2800" dirty="0" err="1" smtClean="0"/>
              <a:t>실제값</a:t>
            </a:r>
            <a:r>
              <a:rPr lang="en-US" altLang="ko-KR" sz="2800" dirty="0" smtClean="0"/>
              <a:t>(2024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예측값</a:t>
            </a:r>
            <a:r>
              <a:rPr lang="en-US" altLang="ko-KR" sz="2800" dirty="0" smtClean="0"/>
              <a:t>(2021~2023 </a:t>
            </a:r>
            <a:r>
              <a:rPr lang="ko-KR" altLang="en-US" sz="2800" dirty="0" smtClean="0"/>
              <a:t>데이터 사용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 범위로 변환하고</a:t>
            </a:r>
            <a:r>
              <a:rPr lang="en-US" altLang="ko-KR" sz="2800" dirty="0" smtClean="0"/>
              <a:t>,</a:t>
            </a:r>
            <a:br>
              <a:rPr lang="en-US" altLang="ko-KR" sz="2800" dirty="0" smtClean="0"/>
            </a:br>
            <a:r>
              <a:rPr lang="ko-KR" altLang="en-US" sz="2800" dirty="0" smtClean="0"/>
              <a:t>예측 정확도 측정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6045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9918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미세먼지농도 예측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142657" y="6901779"/>
            <a:ext cx="692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함수를 활용하여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미세먼지 농도를 지역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시간별로</a:t>
            </a:r>
            <a:r>
              <a:rPr lang="ko-KR" altLang="en-US" sz="2800" dirty="0" smtClean="0"/>
              <a:t> 예측하고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저장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910691"/>
            <a:ext cx="6925399" cy="27852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516" y="3410552"/>
            <a:ext cx="8487263" cy="174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16" y="5101292"/>
            <a:ext cx="8487263" cy="26526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227768" y="4820840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9162516" y="1863412"/>
            <a:ext cx="7697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하나의 지역 예측하는데 </a:t>
            </a:r>
            <a:r>
              <a:rPr lang="en-US" altLang="ko-KR" sz="2800" dirty="0" smtClean="0"/>
              <a:t>15~30</a:t>
            </a:r>
            <a:r>
              <a:rPr lang="ko-KR" altLang="en-US" sz="2800" dirty="0" smtClean="0"/>
              <a:t>분 소요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처음에는 일일이 실행하다가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이용하여 예측 진행</a:t>
            </a:r>
            <a:endParaRPr lang="en-US" altLang="ko-KR" sz="28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516" y="7683929"/>
            <a:ext cx="8487263" cy="2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088" y="5137779"/>
            <a:ext cx="11352691" cy="4574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966" y="3639369"/>
            <a:ext cx="13178018" cy="14163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46976" y="4525664"/>
            <a:ext cx="1828800" cy="385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677" y="2748358"/>
            <a:ext cx="11352691" cy="112289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4" idx="0"/>
            <a:endCxn id="15" idx="2"/>
          </p:cNvCxnSpPr>
          <p:nvPr/>
        </p:nvCxnSpPr>
        <p:spPr>
          <a:xfrm flipV="1">
            <a:off x="11261376" y="3871248"/>
            <a:ext cx="692647" cy="65441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2"/>
          <p:cNvSpPr txBox="1"/>
          <p:nvPr/>
        </p:nvSpPr>
        <p:spPr>
          <a:xfrm>
            <a:off x="1058966" y="5796912"/>
            <a:ext cx="5164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지역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군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구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일시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연도</a:t>
            </a:r>
            <a:r>
              <a:rPr lang="en-US" altLang="ko-KR" sz="2800" dirty="0"/>
              <a:t>/</a:t>
            </a:r>
            <a:r>
              <a:rPr lang="ko-KR" altLang="en-US" sz="2800" dirty="0" smtClean="0"/>
              <a:t>월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endParaRPr lang="en-US" altLang="ko-KR" sz="2800" dirty="0" smtClean="0"/>
          </a:p>
          <a:p>
            <a:r>
              <a:rPr lang="ko-KR" altLang="en-US" sz="2800" dirty="0" smtClean="0"/>
              <a:t>선택하면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데이터를 </a:t>
            </a:r>
            <a:r>
              <a:rPr lang="ko-KR" altLang="en-US" sz="2800" dirty="0" err="1" smtClean="0"/>
              <a:t>입력받아서</a:t>
            </a:r>
            <a:r>
              <a:rPr lang="ko-KR" altLang="en-US" sz="2800" dirty="0" smtClean="0"/>
              <a:t> 변수에 저장하고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그래프를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그리는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실행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2354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11" y="3222291"/>
            <a:ext cx="10986776" cy="62614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445" y="726225"/>
            <a:ext cx="8277225" cy="47720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2"/>
          <p:cNvSpPr txBox="1"/>
          <p:nvPr/>
        </p:nvSpPr>
        <p:spPr>
          <a:xfrm>
            <a:off x="12424498" y="6184963"/>
            <a:ext cx="51648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선택한 지역과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날짜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 데이터에 따라</a:t>
            </a:r>
            <a:endParaRPr lang="en-US" altLang="ko-KR" sz="2800" dirty="0" smtClean="0"/>
          </a:p>
          <a:p>
            <a:r>
              <a:rPr lang="ko-KR" altLang="en-US" sz="2800" dirty="0" smtClean="0"/>
              <a:t>미세먼지농도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그래프로 그리고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미세먼지농도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단계에 따라 그래프의 배경과 선 색을 변경하도록 작성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3651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82" y="3462823"/>
            <a:ext cx="11024574" cy="62493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775" y="2589018"/>
            <a:ext cx="11187185" cy="11358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27914" y="2646012"/>
            <a:ext cx="1600518" cy="3308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989543" y="3310395"/>
            <a:ext cx="1600518" cy="2997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5" idx="0"/>
          </p:cNvCxnSpPr>
          <p:nvPr/>
        </p:nvCxnSpPr>
        <p:spPr>
          <a:xfrm>
            <a:off x="10128432" y="2811433"/>
            <a:ext cx="6661370" cy="49896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화살표 연결선 16"/>
          <p:cNvCxnSpPr>
            <a:stCxn id="15" idx="2"/>
          </p:cNvCxnSpPr>
          <p:nvPr/>
        </p:nvCxnSpPr>
        <p:spPr>
          <a:xfrm flipH="1">
            <a:off x="12059367" y="3610126"/>
            <a:ext cx="4730435" cy="111314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37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72" y="3181932"/>
            <a:ext cx="7754432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50" y="6884232"/>
            <a:ext cx="7078063" cy="16766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642" y="1784579"/>
            <a:ext cx="4922779" cy="38678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5962" y="5807995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9738" y="6462591"/>
            <a:ext cx="592537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07" y="3063369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45" y="3768317"/>
            <a:ext cx="9528581" cy="5728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296" y="2407156"/>
            <a:ext cx="8497486" cy="53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826" y="3645578"/>
            <a:ext cx="7092433" cy="5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38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보령 화력발전소와 주변 지역의 미세먼지의 관련도 분석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931" y="4756825"/>
            <a:ext cx="7617499" cy="14441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477" y="2859919"/>
            <a:ext cx="8107796" cy="640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1931" y="3234181"/>
            <a:ext cx="7621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공공데이터포털에서 화력발전소의 미세먼지 배출량을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2022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~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월의 데이터를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BeautifulSoup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파씽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그리고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DataFrame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으로 전환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41770" b="2588"/>
          <a:stretch/>
        </p:blipFill>
        <p:spPr>
          <a:xfrm>
            <a:off x="1061931" y="6313935"/>
            <a:ext cx="7617499" cy="3071605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타원 2"/>
          <p:cNvSpPr/>
          <p:nvPr/>
        </p:nvSpPr>
        <p:spPr>
          <a:xfrm>
            <a:off x="1516250" y="5712427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52375" y="3234181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7" name="구부러진 연결선 6"/>
          <p:cNvCxnSpPr>
            <a:stCxn id="3" idx="4"/>
            <a:endCxn id="24" idx="4"/>
          </p:cNvCxnSpPr>
          <p:nvPr/>
        </p:nvCxnSpPr>
        <p:spPr>
          <a:xfrm rot="5400000" flipH="1" flipV="1">
            <a:off x="6488152" y="-983728"/>
            <a:ext cx="2478246" cy="11736125"/>
          </a:xfrm>
          <a:prstGeom prst="curvedConnector3">
            <a:avLst>
              <a:gd name="adj1" fmla="val 26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71148" y="8782853"/>
            <a:ext cx="1295638" cy="450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14" name="구부러진 연결선 13"/>
          <p:cNvCxnSpPr>
            <a:stCxn id="10" idx="0"/>
          </p:cNvCxnSpPr>
          <p:nvPr/>
        </p:nvCxnSpPr>
        <p:spPr>
          <a:xfrm rot="16200000" flipV="1">
            <a:off x="9032642" y="7496527"/>
            <a:ext cx="933115" cy="163953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39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4" y="4070826"/>
            <a:ext cx="11367365" cy="1574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3435" y="2648743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분석하기 위해서는 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시간대 별로 되어 있는 데이터의 형식을 년과 월만 있는 형식으로 바꿔줘야 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4941"/>
          <a:stretch/>
        </p:blipFill>
        <p:spPr>
          <a:xfrm>
            <a:off x="1063434" y="5867482"/>
            <a:ext cx="16381542" cy="378417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07032" y="4301177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13197" y="5818086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stCxn id="2" idx="4"/>
            <a:endCxn id="19" idx="0"/>
          </p:cNvCxnSpPr>
          <p:nvPr/>
        </p:nvCxnSpPr>
        <p:spPr>
          <a:xfrm rot="16200000" flipH="1">
            <a:off x="9423265" y="-1814810"/>
            <a:ext cx="1059625" cy="1420616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40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6" y="3671516"/>
            <a:ext cx="14547577" cy="16966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3435" y="2608042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분석할 때 필요한 정보를 남겨두고 필요 없는 부분은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drop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4" y="5456233"/>
            <a:ext cx="8378879" cy="41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5" y="2561876"/>
            <a:ext cx="10784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03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8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3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6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71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9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01918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30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55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10"/>
            <a:ext cx="16424936" cy="53111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45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4829</Words>
  <Application>Microsoft Office PowerPoint</Application>
  <PresentationFormat>사용자 지정</PresentationFormat>
  <Paragraphs>1102</Paragraphs>
  <Slides>109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109</vt:i4>
      </vt:variant>
    </vt:vector>
  </HeadingPairs>
  <TitlesOfParts>
    <vt:vector size="125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140</cp:revision>
  <dcterms:created xsi:type="dcterms:W3CDTF">2024-03-13T21:39:25Z</dcterms:created>
  <dcterms:modified xsi:type="dcterms:W3CDTF">2024-07-18T08:17:04Z</dcterms:modified>
  <cp:version>1100.0100.01</cp:version>
</cp:coreProperties>
</file>